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10" r:id="rId1"/>
  </p:sldMasterIdLst>
  <p:sldIdLst>
    <p:sldId id="256" r:id="rId2"/>
    <p:sldId id="259" r:id="rId3"/>
    <p:sldId id="257" r:id="rId4"/>
    <p:sldId id="268" r:id="rId5"/>
    <p:sldId id="258" r:id="rId6"/>
    <p:sldId id="271" r:id="rId7"/>
    <p:sldId id="270" r:id="rId8"/>
    <p:sldId id="263" r:id="rId9"/>
    <p:sldId id="265" r:id="rId10"/>
    <p:sldId id="264" r:id="rId11"/>
    <p:sldId id="266" r:id="rId12"/>
    <p:sldId id="267" r:id="rId13"/>
    <p:sldId id="269" r:id="rId14"/>
    <p:sldId id="261" r:id="rId15"/>
    <p:sldId id="272" r:id="rId16"/>
    <p:sldId id="262" r:id="rId17"/>
    <p:sldId id="27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48" d="100"/>
          <a:sy n="48" d="100"/>
        </p:scale>
        <p:origin x="-256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AF526D4-2B61-C141-A19C-EC2BB4EA3C7E}" type="datetimeFigureOut">
              <a:rPr lang="en-US" smtClean="0"/>
              <a:t>6/11/15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AF526D4-2B61-C141-A19C-EC2BB4EA3C7E}" type="datetimeFigureOut">
              <a:rPr lang="en-US" smtClean="0"/>
              <a:t>6/11/15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AF526D4-2B61-C141-A19C-EC2BB4EA3C7E}" type="datetimeFigureOut">
              <a:rPr lang="en-US" smtClean="0"/>
              <a:t>6/11/15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570F7-0EB3-3841-BF5F-2743965885BE}" type="slidenum">
              <a:rPr lang="en-US" smtClean="0"/>
              <a:t>‹#›</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F526D4-2B61-C141-A19C-EC2BB4EA3C7E}" type="datetimeFigureOut">
              <a:rPr lang="en-US" smtClean="0"/>
              <a:t>6/11/15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US" smtClean="0"/>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AF526D4-2B61-C141-A19C-EC2BB4EA3C7E}" type="datetimeFigureOut">
              <a:rPr lang="en-US" smtClean="0"/>
              <a:t>6/11/15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AF526D4-2B61-C141-A19C-EC2BB4EA3C7E}" type="datetimeFigureOut">
              <a:rPr lang="en-US" smtClean="0"/>
              <a:t>6/11/15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9570F7-0EB3-3841-BF5F-2743965885BE}" type="slidenum">
              <a:rPr lang="en-US" smtClean="0"/>
              <a:t>‹#›</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AF526D4-2B61-C141-A19C-EC2BB4EA3C7E}" type="datetimeFigureOut">
              <a:rPr lang="en-US" smtClean="0"/>
              <a:t>6/11/15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F526D4-2B61-C141-A19C-EC2BB4EA3C7E}" type="datetimeFigureOut">
              <a:rPr lang="en-US" smtClean="0"/>
              <a:t>6/11/15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F526D4-2B61-C141-A19C-EC2BB4EA3C7E}" type="datetimeFigureOut">
              <a:rPr lang="en-US" smtClean="0"/>
              <a:t>6/11/15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DAF526D4-2B61-C141-A19C-EC2BB4EA3C7E}" type="datetimeFigureOut">
              <a:rPr lang="en-US" smtClean="0"/>
              <a:t>6/11/15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DAF526D4-2B61-C141-A19C-EC2BB4EA3C7E}" type="datetimeFigureOut">
              <a:rPr lang="en-US" smtClean="0"/>
              <a:t>6/11/15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DAF526D4-2B61-C141-A19C-EC2BB4EA3C7E}" type="datetimeFigureOut">
              <a:rPr lang="en-US" smtClean="0"/>
              <a:t>6/11/15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570F7-0EB3-3841-BF5F-2743965885BE}" type="slidenum">
              <a:rPr lang="en-US" smtClean="0"/>
              <a:t>‹#›</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AF526D4-2B61-C141-A19C-EC2BB4EA3C7E}" type="datetimeFigureOut">
              <a:rPr lang="en-US" smtClean="0"/>
              <a:t>6/11/15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AF526D4-2B61-C141-A19C-EC2BB4EA3C7E}" type="datetimeFigureOut">
              <a:rPr lang="en-US" smtClean="0"/>
              <a:t>6/11/15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570F7-0EB3-3841-BF5F-2743965885B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US" smtClean="0"/>
              <a:t>Click to edit Master title style</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DAF526D4-2B61-C141-A19C-EC2BB4EA3C7E}" type="datetimeFigureOut">
              <a:rPr lang="en-US" smtClean="0"/>
              <a:t>6/11/15</a:t>
            </a:fld>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F69570F7-0EB3-3841-BF5F-2743965885B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 id="2147484022" r:id="rId12"/>
    <p:sldLayoutId id="2147484023" r:id="rId13"/>
    <p:sldLayoutId id="2147484024"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ci-info-pages.com/rehabs.html" TargetMode="External"/><Relationship Id="rId3" Type="http://schemas.openxmlformats.org/officeDocument/2006/relationships/hyperlink" Target="http://www.projectwalk.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hyperlink" Target="http://www.christopherreeve.org/site/c.ddJFKRNoFiG/b.4435071/k.7013/Stem_Cell_Research_Center.ht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spinalcord.org" TargetMode="External"/><Relationship Id="rId4" Type="http://schemas.openxmlformats.org/officeDocument/2006/relationships/hyperlink" Target="http://www.paralysis.org" TargetMode="External"/><Relationship Id="rId5" Type="http://schemas.openxmlformats.org/officeDocument/2006/relationships/hyperlink" Target="http://www.wpinalcord.uab.edu" TargetMode="External"/><Relationship Id="rId6" Type="http://schemas.openxmlformats.org/officeDocument/2006/relationships/hyperlink" Target="http://www.sci.rutgers.edu" TargetMode="External"/><Relationship Id="rId7" Type="http://schemas.openxmlformats.org/officeDocument/2006/relationships/hyperlink" Target="http://www.projectwalk.com" TargetMode="External"/><Relationship Id="rId1" Type="http://schemas.openxmlformats.org/officeDocument/2006/relationships/slideLayout" Target="../slideLayouts/slideLayout2.xml"/><Relationship Id="rId2" Type="http://schemas.openxmlformats.org/officeDocument/2006/relationships/hyperlink" Target="http://www.beperfectfoundation.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eperfectfoundation.com/index.php/spinal-injury-101" TargetMode="External"/><Relationship Id="rId3" Type="http://schemas.openxmlformats.org/officeDocument/2006/relationships/hyperlink" Target="http://www.christopherreeve.org/site/c.ddJFKRNoFiG/b.4435093/k.A8D3/Stem_cell_primer.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1098"/>
            <a:ext cx="7772400" cy="1791691"/>
          </a:xfrm>
        </p:spPr>
        <p:txBody>
          <a:bodyPr>
            <a:normAutofit/>
          </a:bodyPr>
          <a:lstStyle/>
          <a:p>
            <a:r>
              <a:rPr lang="en-US" dirty="0" smtClean="0"/>
              <a:t>Spinal Cord Injury Awareness and Education</a:t>
            </a:r>
            <a:endParaRPr lang="en-US" dirty="0"/>
          </a:p>
        </p:txBody>
      </p:sp>
      <p:sp>
        <p:nvSpPr>
          <p:cNvPr id="3" name="Subtitle 2"/>
          <p:cNvSpPr>
            <a:spLocks noGrp="1"/>
          </p:cNvSpPr>
          <p:nvPr>
            <p:ph type="subTitle" idx="1"/>
          </p:nvPr>
        </p:nvSpPr>
        <p:spPr>
          <a:xfrm>
            <a:off x="685800" y="3009344"/>
            <a:ext cx="7772400" cy="974123"/>
          </a:xfrm>
        </p:spPr>
        <p:txBody>
          <a:bodyPr>
            <a:normAutofit fontScale="92500" lnSpcReduction="10000"/>
          </a:bodyPr>
          <a:lstStyle/>
          <a:p>
            <a:r>
              <a:rPr lang="en-US" dirty="0" smtClean="0"/>
              <a:t>Christopher Shawn Gutierrez</a:t>
            </a:r>
          </a:p>
          <a:p>
            <a:r>
              <a:rPr lang="en-US" dirty="0" smtClean="0"/>
              <a:t>Western University of Health Sciences</a:t>
            </a:r>
          </a:p>
          <a:p>
            <a:r>
              <a:rPr lang="en-US" dirty="0" smtClean="0"/>
              <a:t>HSCI 5108 Instructional Media</a:t>
            </a:r>
            <a:endParaRPr lang="en-US" dirty="0"/>
          </a:p>
        </p:txBody>
      </p:sp>
      <p:pic>
        <p:nvPicPr>
          <p:cNvPr id="5" name="Picture 4"/>
          <p:cNvPicPr>
            <a:picLocks noChangeAspect="1"/>
          </p:cNvPicPr>
          <p:nvPr/>
        </p:nvPicPr>
        <p:blipFill>
          <a:blip r:embed="rId2"/>
          <a:stretch>
            <a:fillRect/>
          </a:stretch>
        </p:blipFill>
        <p:spPr>
          <a:xfrm>
            <a:off x="5185634" y="4176799"/>
            <a:ext cx="2896346" cy="2213841"/>
          </a:xfrm>
          <a:prstGeom prst="rect">
            <a:avLst/>
          </a:prstGeom>
        </p:spPr>
      </p:pic>
      <p:pic>
        <p:nvPicPr>
          <p:cNvPr id="6" name="Picture 5"/>
          <p:cNvPicPr>
            <a:picLocks noChangeAspect="1"/>
          </p:cNvPicPr>
          <p:nvPr/>
        </p:nvPicPr>
        <p:blipFill>
          <a:blip r:embed="rId3"/>
          <a:stretch>
            <a:fillRect/>
          </a:stretch>
        </p:blipFill>
        <p:spPr>
          <a:xfrm>
            <a:off x="685800" y="4176799"/>
            <a:ext cx="3411739" cy="2213840"/>
          </a:xfrm>
          <a:prstGeom prst="rect">
            <a:avLst/>
          </a:prstGeom>
        </p:spPr>
      </p:pic>
    </p:spTree>
    <p:extLst>
      <p:ext uri="{BB962C8B-B14F-4D97-AF65-F5344CB8AC3E}">
        <p14:creationId xmlns:p14="http://schemas.microsoft.com/office/powerpoint/2010/main" val="250818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is affected by Spinal Cord Injuries (SCI)?</a:t>
            </a:r>
            <a:endParaRPr lang="en-US" dirty="0"/>
          </a:p>
        </p:txBody>
      </p:sp>
      <p:pic>
        <p:nvPicPr>
          <p:cNvPr id="8" name="Picture Placeholder 7"/>
          <p:cNvPicPr>
            <a:picLocks noGrp="1" noChangeAspect="1"/>
          </p:cNvPicPr>
          <p:nvPr>
            <p:ph sz="half" idx="1"/>
          </p:nvPr>
        </p:nvPicPr>
        <p:blipFill>
          <a:blip r:embed="rId2"/>
          <a:srcRect t="-13053" b="-13053"/>
          <a:stretch>
            <a:fillRect/>
          </a:stretch>
        </p:blipFill>
        <p:spPr>
          <a:xfrm>
            <a:off x="470095" y="1550894"/>
            <a:ext cx="3827585" cy="3679768"/>
          </a:xfrm>
        </p:spPr>
      </p:pic>
      <p:sp>
        <p:nvSpPr>
          <p:cNvPr id="9" name="Content Placeholder 8"/>
          <p:cNvSpPr>
            <a:spLocks noGrp="1"/>
          </p:cNvSpPr>
          <p:nvPr>
            <p:ph sz="half" idx="2"/>
          </p:nvPr>
        </p:nvSpPr>
        <p:spPr>
          <a:xfrm>
            <a:off x="4844733" y="2032000"/>
            <a:ext cx="3611880" cy="4094163"/>
          </a:xfrm>
        </p:spPr>
        <p:txBody>
          <a:bodyPr/>
          <a:lstStyle/>
          <a:p>
            <a:r>
              <a:rPr lang="en-US" dirty="0" smtClean="0"/>
              <a:t>Around 12,500 new cases are reported every year</a:t>
            </a:r>
          </a:p>
          <a:p>
            <a:r>
              <a:rPr lang="en-US" dirty="0" smtClean="0"/>
              <a:t>Current estimated number of individuals living with SCI is about 276,000 </a:t>
            </a:r>
          </a:p>
          <a:p>
            <a:r>
              <a:rPr lang="en-US" dirty="0" smtClean="0"/>
              <a:t>79% of spinal cord injuries occur in males (</a:t>
            </a:r>
            <a:r>
              <a:rPr lang="en-US" dirty="0" err="1" smtClean="0"/>
              <a:t>Hargrave</a:t>
            </a:r>
            <a:r>
              <a:rPr lang="en-US" dirty="0" smtClean="0"/>
              <a:t>, 2014)</a:t>
            </a:r>
          </a:p>
        </p:txBody>
      </p:sp>
      <p:sp>
        <p:nvSpPr>
          <p:cNvPr id="10" name="TextBox 9"/>
          <p:cNvSpPr txBox="1"/>
          <p:nvPr/>
        </p:nvSpPr>
        <p:spPr>
          <a:xfrm>
            <a:off x="685800" y="5023287"/>
            <a:ext cx="3611880" cy="1477328"/>
          </a:xfrm>
          <a:prstGeom prst="rect">
            <a:avLst/>
          </a:prstGeom>
          <a:noFill/>
        </p:spPr>
        <p:txBody>
          <a:bodyPr wrap="square" rtlCol="0">
            <a:spAutoFit/>
          </a:bodyPr>
          <a:lstStyle/>
          <a:p>
            <a:pPr algn="ctr"/>
            <a:r>
              <a:rPr lang="en-US" dirty="0" smtClean="0"/>
              <a:t>The above chart shows various ways individuals may become afflicted with a spinal cord injury. It can happen to anyone for a variety of causes. </a:t>
            </a:r>
          </a:p>
        </p:txBody>
      </p:sp>
    </p:spTree>
    <p:extLst>
      <p:ext uri="{BB962C8B-B14F-4D97-AF65-F5344CB8AC3E}">
        <p14:creationId xmlns:p14="http://schemas.microsoft.com/office/powerpoint/2010/main" val="12743443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Spinal Cord Injury? </a:t>
            </a:r>
            <a:endParaRPr lang="en-US" dirty="0"/>
          </a:p>
        </p:txBody>
      </p:sp>
      <p:sp>
        <p:nvSpPr>
          <p:cNvPr id="3" name="Content Placeholder 2"/>
          <p:cNvSpPr>
            <a:spLocks noGrp="1"/>
          </p:cNvSpPr>
          <p:nvPr>
            <p:ph idx="1"/>
          </p:nvPr>
        </p:nvSpPr>
        <p:spPr/>
        <p:txBody>
          <a:bodyPr/>
          <a:lstStyle/>
          <a:p>
            <a:r>
              <a:rPr lang="en-US" dirty="0"/>
              <a:t>An injury to the spinal cord which causes a change in normal movement, sensory (hot/cold sensation, touch) or autonomic (breathing, sweating, blood pressure) functions</a:t>
            </a:r>
          </a:p>
          <a:p>
            <a:r>
              <a:rPr lang="en-US" dirty="0"/>
              <a:t>Tetraplegia/Quadriplegia is an injury to the cervical region (neck) of the spinal cord and typically causes a loss of function in all extremities (arms and legs). </a:t>
            </a:r>
          </a:p>
          <a:p>
            <a:r>
              <a:rPr lang="en-US" dirty="0"/>
              <a:t>Paraplegia is an injury to the thoracic (ribs), lumbar (low back) or sacral (tailbone) segments of the spinal cord and typically cause a loss of function in the lower </a:t>
            </a:r>
            <a:r>
              <a:rPr lang="en-US" dirty="0" smtClean="0"/>
              <a:t>extremities (Harness &amp; Feather, 2012).   </a:t>
            </a:r>
            <a:endParaRPr lang="en-US" dirty="0"/>
          </a:p>
          <a:p>
            <a:endParaRPr lang="en-US" dirty="0"/>
          </a:p>
        </p:txBody>
      </p:sp>
    </p:spTree>
    <p:extLst>
      <p:ext uri="{BB962C8B-B14F-4D97-AF65-F5344CB8AC3E}">
        <p14:creationId xmlns:p14="http://schemas.microsoft.com/office/powerpoint/2010/main" val="153520137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Quadraplegia</a:t>
            </a:r>
            <a:r>
              <a:rPr lang="en-US" dirty="0" smtClean="0"/>
              <a:t> and Paraplegia</a:t>
            </a:r>
            <a:endParaRPr lang="en-US" dirty="0"/>
          </a:p>
        </p:txBody>
      </p:sp>
      <p:pic>
        <p:nvPicPr>
          <p:cNvPr id="6" name="Content Placeholder 5"/>
          <p:cNvPicPr>
            <a:picLocks noGrp="1" noChangeAspect="1"/>
          </p:cNvPicPr>
          <p:nvPr>
            <p:ph idx="1"/>
          </p:nvPr>
        </p:nvPicPr>
        <p:blipFill>
          <a:blip r:embed="rId2"/>
          <a:srcRect l="-55874" r="-55874"/>
          <a:stretch>
            <a:fillRect/>
          </a:stretch>
        </p:blipFill>
        <p:spPr/>
      </p:pic>
    </p:spTree>
    <p:extLst>
      <p:ext uri="{BB962C8B-B14F-4D97-AF65-F5344CB8AC3E}">
        <p14:creationId xmlns:p14="http://schemas.microsoft.com/office/powerpoint/2010/main" val="28759707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3"/>
            <a:ext cx="3657600" cy="1346303"/>
          </a:xfrm>
        </p:spPr>
        <p:txBody>
          <a:bodyPr/>
          <a:lstStyle/>
          <a:p>
            <a:r>
              <a:rPr lang="en-US" dirty="0" smtClean="0"/>
              <a:t>Spinal Cord Injury and the Nervous System</a:t>
            </a:r>
            <a:endParaRPr lang="en-US" dirty="0"/>
          </a:p>
        </p:txBody>
      </p:sp>
      <p:sp>
        <p:nvSpPr>
          <p:cNvPr id="4" name="Text Placeholder 3"/>
          <p:cNvSpPr>
            <a:spLocks noGrp="1"/>
          </p:cNvSpPr>
          <p:nvPr>
            <p:ph type="body" sz="half" idx="2"/>
          </p:nvPr>
        </p:nvSpPr>
        <p:spPr>
          <a:xfrm>
            <a:off x="4799853" y="2577002"/>
            <a:ext cx="3657600" cy="3137998"/>
          </a:xfrm>
        </p:spPr>
        <p:txBody>
          <a:bodyPr>
            <a:normAutofit fontScale="85000" lnSpcReduction="20000"/>
          </a:bodyPr>
          <a:lstStyle/>
          <a:p>
            <a:pPr marL="342900" lvl="0" indent="-342900">
              <a:spcBef>
                <a:spcPts val="2000"/>
              </a:spcBef>
              <a:buBlip>
                <a:blip r:embed="rId2"/>
              </a:buBlip>
            </a:pPr>
            <a:r>
              <a:rPr lang="en-US" sz="2400" dirty="0">
                <a:solidFill>
                  <a:prstClr val="white"/>
                </a:solidFill>
              </a:rPr>
              <a:t>the spinal cord is </a:t>
            </a:r>
            <a:r>
              <a:rPr lang="en-US" sz="2400" dirty="0" smtClean="0">
                <a:solidFill>
                  <a:prstClr val="white"/>
                </a:solidFill>
              </a:rPr>
              <a:t>part of the nervous system which is messaging </a:t>
            </a:r>
            <a:r>
              <a:rPr lang="en-US" sz="2400" dirty="0">
                <a:solidFill>
                  <a:prstClr val="white"/>
                </a:solidFill>
              </a:rPr>
              <a:t>system for movement, senses and reflexes</a:t>
            </a:r>
          </a:p>
          <a:p>
            <a:pPr marL="342900" lvl="0" indent="-342900">
              <a:spcBef>
                <a:spcPts val="2000"/>
              </a:spcBef>
              <a:buBlip>
                <a:blip r:embed="rId2"/>
              </a:buBlip>
            </a:pPr>
            <a:r>
              <a:rPr lang="en-US" sz="2400" dirty="0">
                <a:solidFill>
                  <a:prstClr val="white"/>
                </a:solidFill>
              </a:rPr>
              <a:t>Messages sent along the spinal cord from the brain to the nerves affect skeletal muscles, heart muscles and digestive muscles </a:t>
            </a:r>
            <a:r>
              <a:rPr lang="en-US" sz="2400" dirty="0" smtClean="0">
                <a:solidFill>
                  <a:prstClr val="white"/>
                </a:solidFill>
              </a:rPr>
              <a:t> (Harness &amp; Feather, 2012)</a:t>
            </a:r>
          </a:p>
          <a:p>
            <a:pPr marL="342900" lvl="0" indent="-342900">
              <a:spcBef>
                <a:spcPts val="2000"/>
              </a:spcBef>
              <a:buBlip>
                <a:blip r:embed="rId2"/>
              </a:buBlip>
            </a:pPr>
            <a:endParaRPr lang="en-US" sz="2400" dirty="0">
              <a:solidFill>
                <a:prstClr val="white"/>
              </a:solidFill>
            </a:endParaRPr>
          </a:p>
          <a:p>
            <a:endParaRPr lang="en-US" dirty="0"/>
          </a:p>
        </p:txBody>
      </p:sp>
      <p:pic>
        <p:nvPicPr>
          <p:cNvPr id="5" name="Picture Placeholder 20"/>
          <p:cNvPicPr>
            <a:picLocks noGrp="1" noChangeAspect="1"/>
          </p:cNvPicPr>
          <p:nvPr>
            <p:ph type="pic" idx="1"/>
          </p:nvPr>
        </p:nvPicPr>
        <p:blipFill>
          <a:blip r:embed="rId3"/>
          <a:srcRect t="-16339" b="-16339"/>
          <a:stretch>
            <a:fillRect/>
          </a:stretch>
        </p:blipFill>
        <p:spPr/>
      </p:pic>
    </p:spTree>
    <p:extLst>
      <p:ext uri="{BB962C8B-B14F-4D97-AF65-F5344CB8AC3E}">
        <p14:creationId xmlns:p14="http://schemas.microsoft.com/office/powerpoint/2010/main" val="16071914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388" y="186740"/>
            <a:ext cx="7799294" cy="1027066"/>
          </a:xfrm>
        </p:spPr>
        <p:txBody>
          <a:bodyPr/>
          <a:lstStyle/>
          <a:p>
            <a:pPr algn="ctr"/>
            <a:r>
              <a:rPr lang="en-US" sz="4000" dirty="0" smtClean="0"/>
              <a:t>How are individuals affected by Spinal Cord Injury?</a:t>
            </a:r>
            <a:endParaRPr lang="en-US" sz="4000" dirty="0"/>
          </a:p>
        </p:txBody>
      </p:sp>
      <p:sp>
        <p:nvSpPr>
          <p:cNvPr id="4" name="Text Placeholder 3"/>
          <p:cNvSpPr>
            <a:spLocks noGrp="1"/>
          </p:cNvSpPr>
          <p:nvPr>
            <p:ph type="body" sz="half" idx="2"/>
          </p:nvPr>
        </p:nvSpPr>
        <p:spPr/>
        <p:txBody>
          <a:bodyPr/>
          <a:lstStyle/>
          <a:p>
            <a:pPr marL="342900" lvl="0" indent="-342900">
              <a:spcBef>
                <a:spcPts val="2000"/>
              </a:spcBef>
              <a:buBlip>
                <a:blip r:embed="rId2"/>
              </a:buBlip>
            </a:pPr>
            <a:r>
              <a:rPr lang="en-US" sz="2400" dirty="0">
                <a:solidFill>
                  <a:prstClr val="white"/>
                </a:solidFill>
              </a:rPr>
              <a:t>The picture gives a brief overview of how the body is affected by different levels of injury. To be noted, even at the same level, no two injuries present exactly the same. </a:t>
            </a:r>
          </a:p>
          <a:p>
            <a:endParaRPr lang="en-US" dirty="0"/>
          </a:p>
        </p:txBody>
      </p:sp>
      <p:pic>
        <p:nvPicPr>
          <p:cNvPr id="5" name="Picture Placeholder 4"/>
          <p:cNvPicPr>
            <a:picLocks noGrp="1" noChangeAspect="1"/>
          </p:cNvPicPr>
          <p:nvPr>
            <p:ph type="pic" idx="1"/>
          </p:nvPr>
        </p:nvPicPr>
        <p:blipFill>
          <a:blip r:embed="rId3"/>
          <a:srcRect l="-25593" r="-25593"/>
          <a:stretch>
            <a:fillRect/>
          </a:stretch>
        </p:blipFill>
        <p:spPr>
          <a:xfrm>
            <a:off x="663574" y="1419225"/>
            <a:ext cx="3725171" cy="4645025"/>
          </a:xfrm>
          <a:prstGeom prst="rect">
            <a:avLst/>
          </a:prstGeom>
        </p:spPr>
      </p:pic>
    </p:spTree>
    <p:extLst>
      <p:ext uri="{BB962C8B-B14F-4D97-AF65-F5344CB8AC3E}">
        <p14:creationId xmlns:p14="http://schemas.microsoft.com/office/powerpoint/2010/main" val="392025168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Paralysis</a:t>
            </a:r>
            <a:endParaRPr lang="en-US" dirty="0"/>
          </a:p>
        </p:txBody>
      </p:sp>
      <p:sp>
        <p:nvSpPr>
          <p:cNvPr id="3" name="Content Placeholder 2"/>
          <p:cNvSpPr>
            <a:spLocks noGrp="1"/>
          </p:cNvSpPr>
          <p:nvPr>
            <p:ph idx="1"/>
          </p:nvPr>
        </p:nvSpPr>
        <p:spPr>
          <a:xfrm>
            <a:off x="685800" y="1344523"/>
            <a:ext cx="8016991" cy="4781640"/>
          </a:xfrm>
        </p:spPr>
        <p:txBody>
          <a:bodyPr/>
          <a:lstStyle/>
          <a:p>
            <a:r>
              <a:rPr lang="en-US" sz="2400" dirty="0"/>
              <a:t>Paralysis to the limbs</a:t>
            </a:r>
          </a:p>
          <a:p>
            <a:pPr lvl="1"/>
            <a:r>
              <a:rPr lang="en-US" sz="2400" dirty="0"/>
              <a:t>Paralysis is the most well known side effect of spinal cord injuries. Typically the higher the </a:t>
            </a:r>
            <a:r>
              <a:rPr lang="en-US" sz="2400" dirty="0" smtClean="0"/>
              <a:t>injury level, </a:t>
            </a:r>
            <a:r>
              <a:rPr lang="en-US" sz="2400" dirty="0"/>
              <a:t>the greater loss of function that occurs</a:t>
            </a:r>
          </a:p>
          <a:p>
            <a:pPr lvl="1"/>
            <a:r>
              <a:rPr lang="en-US" sz="2400" dirty="0"/>
              <a:t>Muscle loss (atrophy) is typical in SCI patients due to the inability to utilize their limbs</a:t>
            </a:r>
          </a:p>
          <a:p>
            <a:endParaRPr lang="en-US" dirty="0"/>
          </a:p>
        </p:txBody>
      </p:sp>
      <p:pic>
        <p:nvPicPr>
          <p:cNvPr id="5" name="Picture 4"/>
          <p:cNvPicPr>
            <a:picLocks noChangeAspect="1"/>
          </p:cNvPicPr>
          <p:nvPr/>
        </p:nvPicPr>
        <p:blipFill>
          <a:blip r:embed="rId2"/>
          <a:stretch>
            <a:fillRect/>
          </a:stretch>
        </p:blipFill>
        <p:spPr>
          <a:xfrm>
            <a:off x="2153056" y="3895416"/>
            <a:ext cx="4663507" cy="2779303"/>
          </a:xfrm>
          <a:prstGeom prst="rect">
            <a:avLst/>
          </a:prstGeom>
        </p:spPr>
      </p:pic>
    </p:spTree>
    <p:extLst>
      <p:ext uri="{BB962C8B-B14F-4D97-AF65-F5344CB8AC3E}">
        <p14:creationId xmlns:p14="http://schemas.microsoft.com/office/powerpoint/2010/main" val="21710024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Bowel and Bladder Changes</a:t>
            </a:r>
            <a:endParaRPr lang="en-US" dirty="0"/>
          </a:p>
        </p:txBody>
      </p:sp>
      <p:sp>
        <p:nvSpPr>
          <p:cNvPr id="3" name="Content Placeholder 2"/>
          <p:cNvSpPr>
            <a:spLocks noGrp="1"/>
          </p:cNvSpPr>
          <p:nvPr>
            <p:ph idx="1"/>
          </p:nvPr>
        </p:nvSpPr>
        <p:spPr>
          <a:xfrm>
            <a:off x="4041499" y="1550894"/>
            <a:ext cx="4415114" cy="4575269"/>
          </a:xfrm>
        </p:spPr>
        <p:txBody>
          <a:bodyPr>
            <a:noAutofit/>
          </a:bodyPr>
          <a:lstStyle/>
          <a:p>
            <a:r>
              <a:rPr lang="en-US" sz="2400" dirty="0" smtClean="0"/>
              <a:t>Bowel and Bladder Function</a:t>
            </a:r>
          </a:p>
          <a:p>
            <a:pPr lvl="1"/>
            <a:r>
              <a:rPr lang="en-US" sz="2400" dirty="0" smtClean="0"/>
              <a:t>Typically, SCI individuals cannot feel when the bladder is full. </a:t>
            </a:r>
            <a:endParaRPr lang="en-US" sz="2400" dirty="0"/>
          </a:p>
          <a:p>
            <a:pPr lvl="1"/>
            <a:r>
              <a:rPr lang="en-US" sz="2400" dirty="0" smtClean="0"/>
              <a:t>Spontaneous emptying of the bladder may occur</a:t>
            </a:r>
          </a:p>
          <a:p>
            <a:r>
              <a:rPr lang="en-US" sz="2400" dirty="0" smtClean="0"/>
              <a:t>Urinary Tract Infections are common in SCI people. </a:t>
            </a:r>
          </a:p>
          <a:p>
            <a:pPr lvl="1"/>
            <a:r>
              <a:rPr lang="en-US" sz="2400" dirty="0" smtClean="0"/>
              <a:t>UTI symptoms include cloudy, odorous urine, fever, chills and increased spasms</a:t>
            </a:r>
            <a:endParaRPr lang="en-US" sz="2400" dirty="0"/>
          </a:p>
        </p:txBody>
      </p:sp>
      <p:pic>
        <p:nvPicPr>
          <p:cNvPr id="4" name="Picture 3"/>
          <p:cNvPicPr>
            <a:picLocks noChangeAspect="1"/>
          </p:cNvPicPr>
          <p:nvPr/>
        </p:nvPicPr>
        <p:blipFill>
          <a:blip r:embed="rId2"/>
          <a:stretch>
            <a:fillRect/>
          </a:stretch>
        </p:blipFill>
        <p:spPr>
          <a:xfrm>
            <a:off x="231499" y="1869141"/>
            <a:ext cx="3810000" cy="3937000"/>
          </a:xfrm>
          <a:prstGeom prst="rect">
            <a:avLst/>
          </a:prstGeom>
        </p:spPr>
      </p:pic>
    </p:spTree>
    <p:extLst>
      <p:ext uri="{BB962C8B-B14F-4D97-AF65-F5344CB8AC3E}">
        <p14:creationId xmlns:p14="http://schemas.microsoft.com/office/powerpoint/2010/main" val="245997982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Bowel and Bladder Changes</a:t>
            </a:r>
            <a:endParaRPr lang="en-US" dirty="0"/>
          </a:p>
        </p:txBody>
      </p:sp>
      <p:sp>
        <p:nvSpPr>
          <p:cNvPr id="3" name="Content Placeholder 2"/>
          <p:cNvSpPr>
            <a:spLocks noGrp="1"/>
          </p:cNvSpPr>
          <p:nvPr>
            <p:ph idx="1"/>
          </p:nvPr>
        </p:nvSpPr>
        <p:spPr/>
        <p:txBody>
          <a:bodyPr>
            <a:normAutofit/>
          </a:bodyPr>
          <a:lstStyle/>
          <a:p>
            <a:r>
              <a:rPr lang="en-US" sz="2400" dirty="0" smtClean="0"/>
              <a:t>Depending on the level of injury, (typically above T12) bowel movements may become reflexive (empty automatically when full). </a:t>
            </a:r>
          </a:p>
          <a:p>
            <a:r>
              <a:rPr lang="en-US" sz="2400" dirty="0" smtClean="0"/>
              <a:t>When the injury is below T12 the bowels become more flaccid, which may cause unplanned bowel movements</a:t>
            </a:r>
          </a:p>
          <a:p>
            <a:r>
              <a:rPr lang="en-US" sz="2400" dirty="0" smtClean="0"/>
              <a:t>With bowel and bladder issues it</a:t>
            </a:r>
            <a:r>
              <a:rPr lang="fr-FR" sz="2400" dirty="0" smtClean="0"/>
              <a:t>’s important to have a management program and a set </a:t>
            </a:r>
            <a:r>
              <a:rPr lang="fr-FR" sz="2400" dirty="0" err="1" smtClean="0"/>
              <a:t>schedule</a:t>
            </a:r>
            <a:r>
              <a:rPr lang="fr-FR" sz="2400" dirty="0" smtClean="0"/>
              <a:t>, to </a:t>
            </a:r>
            <a:r>
              <a:rPr lang="fr-FR" sz="2400" dirty="0" err="1" smtClean="0"/>
              <a:t>prevent</a:t>
            </a:r>
            <a:r>
              <a:rPr lang="fr-FR" sz="2400" dirty="0" smtClean="0"/>
              <a:t> accidents and infections</a:t>
            </a:r>
            <a:r>
              <a:rPr lang="fr-FR" sz="2400" dirty="0"/>
              <a:t> </a:t>
            </a:r>
            <a:r>
              <a:rPr lang="fr-FR" sz="2400" dirty="0" smtClean="0"/>
              <a:t>(</a:t>
            </a:r>
            <a:r>
              <a:rPr lang="fr-FR" sz="2400" dirty="0" err="1" smtClean="0"/>
              <a:t>Harness</a:t>
            </a:r>
            <a:r>
              <a:rPr lang="fr-FR" sz="2400" dirty="0" smtClean="0"/>
              <a:t> &amp; Feather, 2012).</a:t>
            </a:r>
            <a:endParaRPr lang="en-US" sz="2400" dirty="0"/>
          </a:p>
        </p:txBody>
      </p:sp>
    </p:spTree>
    <p:extLst>
      <p:ext uri="{BB962C8B-B14F-4D97-AF65-F5344CB8AC3E}">
        <p14:creationId xmlns:p14="http://schemas.microsoft.com/office/powerpoint/2010/main" val="4822660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Circulation Changes</a:t>
            </a:r>
            <a:endParaRPr lang="en-US" dirty="0"/>
          </a:p>
        </p:txBody>
      </p:sp>
      <p:sp>
        <p:nvSpPr>
          <p:cNvPr id="3" name="Content Placeholder 2"/>
          <p:cNvSpPr>
            <a:spLocks noGrp="1"/>
          </p:cNvSpPr>
          <p:nvPr>
            <p:ph idx="1"/>
          </p:nvPr>
        </p:nvSpPr>
        <p:spPr>
          <a:xfrm>
            <a:off x="685800" y="1869141"/>
            <a:ext cx="5940787" cy="4257022"/>
          </a:xfrm>
        </p:spPr>
        <p:txBody>
          <a:bodyPr>
            <a:normAutofit lnSpcReduction="10000"/>
          </a:bodyPr>
          <a:lstStyle/>
          <a:p>
            <a:r>
              <a:rPr lang="en-US" dirty="0" smtClean="0"/>
              <a:t>Low Blood Pressure (Hypotension)</a:t>
            </a:r>
          </a:p>
          <a:p>
            <a:pPr lvl="1"/>
            <a:r>
              <a:rPr lang="en-US" dirty="0" smtClean="0"/>
              <a:t>Due to limb paralysis, blood tends to accumulate in the legs</a:t>
            </a:r>
          </a:p>
          <a:p>
            <a:pPr lvl="1"/>
            <a:r>
              <a:rPr lang="en-US" dirty="0" smtClean="0"/>
              <a:t>With changes in positioning, individuals with SCI may experience dizziness or possibly faint</a:t>
            </a:r>
            <a:endParaRPr lang="en-US" dirty="0"/>
          </a:p>
          <a:p>
            <a:r>
              <a:rPr lang="en-US" dirty="0"/>
              <a:t>Autonomic </a:t>
            </a:r>
            <a:r>
              <a:rPr lang="en-US" dirty="0" err="1" smtClean="0"/>
              <a:t>Dysreflexia</a:t>
            </a:r>
            <a:endParaRPr lang="en-US" dirty="0" smtClean="0"/>
          </a:p>
          <a:p>
            <a:pPr lvl="1"/>
            <a:r>
              <a:rPr lang="en-US" dirty="0" smtClean="0"/>
              <a:t>Due to the lack of sensation, unpleasant stimuli may cause a dangerous rise in blood pressure</a:t>
            </a:r>
            <a:endParaRPr lang="en-US" dirty="0"/>
          </a:p>
          <a:p>
            <a:pPr lvl="1"/>
            <a:r>
              <a:rPr lang="en-US" dirty="0" smtClean="0"/>
              <a:t>If not handled promptly, stroke can occur and in severe cases, death</a:t>
            </a:r>
            <a:r>
              <a:rPr lang="en-US" dirty="0"/>
              <a:t> </a:t>
            </a:r>
            <a:r>
              <a:rPr lang="en-US" dirty="0" smtClean="0"/>
              <a:t>(Harness &amp; Feather, 2012)</a:t>
            </a:r>
          </a:p>
        </p:txBody>
      </p:sp>
      <p:pic>
        <p:nvPicPr>
          <p:cNvPr id="4" name="Picture 3"/>
          <p:cNvPicPr>
            <a:picLocks noChangeAspect="1"/>
          </p:cNvPicPr>
          <p:nvPr/>
        </p:nvPicPr>
        <p:blipFill>
          <a:blip r:embed="rId2"/>
          <a:stretch>
            <a:fillRect/>
          </a:stretch>
        </p:blipFill>
        <p:spPr>
          <a:xfrm>
            <a:off x="6626587" y="1869141"/>
            <a:ext cx="2245895" cy="4331368"/>
          </a:xfrm>
          <a:prstGeom prst="rect">
            <a:avLst/>
          </a:prstGeom>
        </p:spPr>
      </p:pic>
    </p:spTree>
    <p:extLst>
      <p:ext uri="{BB962C8B-B14F-4D97-AF65-F5344CB8AC3E}">
        <p14:creationId xmlns:p14="http://schemas.microsoft.com/office/powerpoint/2010/main" val="184028264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Skeletal Changes</a:t>
            </a:r>
            <a:endParaRPr lang="en-US" dirty="0"/>
          </a:p>
        </p:txBody>
      </p:sp>
      <p:sp>
        <p:nvSpPr>
          <p:cNvPr id="3" name="Content Placeholder 2"/>
          <p:cNvSpPr>
            <a:spLocks noGrp="1"/>
          </p:cNvSpPr>
          <p:nvPr>
            <p:ph idx="1"/>
          </p:nvPr>
        </p:nvSpPr>
        <p:spPr>
          <a:xfrm>
            <a:off x="3111963" y="1550894"/>
            <a:ext cx="5344650" cy="5180991"/>
          </a:xfrm>
        </p:spPr>
        <p:txBody>
          <a:bodyPr>
            <a:normAutofit/>
          </a:bodyPr>
          <a:lstStyle/>
          <a:p>
            <a:r>
              <a:rPr lang="en-US" dirty="0" smtClean="0"/>
              <a:t>Osteoporosis and Fractures</a:t>
            </a:r>
          </a:p>
          <a:p>
            <a:pPr lvl="1"/>
            <a:r>
              <a:rPr lang="en-US" dirty="0" smtClean="0"/>
              <a:t>Due to the lack of load bearing and muscle activity, spinal cord injury patients tend to have bone loss</a:t>
            </a:r>
          </a:p>
          <a:p>
            <a:pPr lvl="1"/>
            <a:r>
              <a:rPr lang="en-US" dirty="0" smtClean="0"/>
              <a:t>Excess bone loss leads to Osteoporosis and Osteopenia which increases the potential risk of fractures </a:t>
            </a:r>
            <a:endParaRPr lang="en-US" dirty="0"/>
          </a:p>
          <a:p>
            <a:r>
              <a:rPr lang="en-US" dirty="0" smtClean="0"/>
              <a:t>Heterotopic Ossification</a:t>
            </a:r>
          </a:p>
          <a:p>
            <a:pPr lvl="1"/>
            <a:r>
              <a:rPr lang="en-US" dirty="0" smtClean="0"/>
              <a:t>In rare cases, the body will lay down excess bone around the joints which could limit the range of motion of that extremity. Can result in the need for surgical release of the affected area (Harness &amp; Feather, 2012). </a:t>
            </a:r>
            <a:endParaRPr lang="en-US" dirty="0"/>
          </a:p>
          <a:p>
            <a:endParaRPr lang="en-US" dirty="0"/>
          </a:p>
        </p:txBody>
      </p:sp>
      <p:pic>
        <p:nvPicPr>
          <p:cNvPr id="4" name="Picture 3"/>
          <p:cNvPicPr>
            <a:picLocks noChangeAspect="1"/>
          </p:cNvPicPr>
          <p:nvPr/>
        </p:nvPicPr>
        <p:blipFill>
          <a:blip r:embed="rId2"/>
          <a:stretch>
            <a:fillRect/>
          </a:stretch>
        </p:blipFill>
        <p:spPr>
          <a:xfrm>
            <a:off x="685800" y="1550894"/>
            <a:ext cx="2426163" cy="5009776"/>
          </a:xfrm>
          <a:prstGeom prst="rect">
            <a:avLst/>
          </a:prstGeom>
        </p:spPr>
      </p:pic>
    </p:spTree>
    <p:extLst>
      <p:ext uri="{BB962C8B-B14F-4D97-AF65-F5344CB8AC3E}">
        <p14:creationId xmlns:p14="http://schemas.microsoft.com/office/powerpoint/2010/main" val="840238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Skin Breakdown</a:t>
            </a:r>
            <a:endParaRPr lang="en-US" dirty="0"/>
          </a:p>
        </p:txBody>
      </p:sp>
      <p:sp>
        <p:nvSpPr>
          <p:cNvPr id="3" name="Content Placeholder 2"/>
          <p:cNvSpPr>
            <a:spLocks noGrp="1"/>
          </p:cNvSpPr>
          <p:nvPr>
            <p:ph idx="1"/>
          </p:nvPr>
        </p:nvSpPr>
        <p:spPr>
          <a:xfrm>
            <a:off x="685801" y="1269839"/>
            <a:ext cx="7770812" cy="2819750"/>
          </a:xfrm>
        </p:spPr>
        <p:txBody>
          <a:bodyPr>
            <a:normAutofit/>
          </a:bodyPr>
          <a:lstStyle/>
          <a:p>
            <a:r>
              <a:rPr lang="en-US" dirty="0" smtClean="0"/>
              <a:t>Also called ulcers or pressure sores, skin breakdown is a dangerous and potentially deadly side effect of spinal cord injury</a:t>
            </a:r>
          </a:p>
          <a:p>
            <a:r>
              <a:rPr lang="en-US" dirty="0" smtClean="0"/>
              <a:t>Prolonged pressure around bony areas (buttocks, tailbone, elbows, etc.) combined with changes in blood flow make patients with SCI particularly vulnerable to skin breakdown (Harness &amp; Feather, 2012).</a:t>
            </a:r>
            <a:endParaRPr lang="en-US" dirty="0"/>
          </a:p>
        </p:txBody>
      </p:sp>
      <p:pic>
        <p:nvPicPr>
          <p:cNvPr id="4" name="Picture 3"/>
          <p:cNvPicPr>
            <a:picLocks noChangeAspect="1"/>
          </p:cNvPicPr>
          <p:nvPr/>
        </p:nvPicPr>
        <p:blipFill>
          <a:blip r:embed="rId2"/>
          <a:stretch>
            <a:fillRect/>
          </a:stretch>
        </p:blipFill>
        <p:spPr>
          <a:xfrm>
            <a:off x="2273048" y="4089589"/>
            <a:ext cx="4439073" cy="2607505"/>
          </a:xfrm>
          <a:prstGeom prst="rect">
            <a:avLst/>
          </a:prstGeom>
        </p:spPr>
      </p:pic>
    </p:spTree>
    <p:extLst>
      <p:ext uri="{BB962C8B-B14F-4D97-AF65-F5344CB8AC3E}">
        <p14:creationId xmlns:p14="http://schemas.microsoft.com/office/powerpoint/2010/main" val="31903425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Complications</a:t>
            </a:r>
            <a:endParaRPr lang="en-US" dirty="0"/>
          </a:p>
        </p:txBody>
      </p:sp>
      <p:sp>
        <p:nvSpPr>
          <p:cNvPr id="3" name="Content Placeholder 2"/>
          <p:cNvSpPr>
            <a:spLocks noGrp="1"/>
          </p:cNvSpPr>
          <p:nvPr>
            <p:ph sz="half" idx="1"/>
          </p:nvPr>
        </p:nvSpPr>
        <p:spPr>
          <a:xfrm>
            <a:off x="685799" y="1760538"/>
            <a:ext cx="4158933" cy="4365625"/>
          </a:xfrm>
        </p:spPr>
        <p:txBody>
          <a:bodyPr>
            <a:normAutofit/>
          </a:bodyPr>
          <a:lstStyle/>
          <a:p>
            <a:r>
              <a:rPr lang="en-US" sz="2400" dirty="0" smtClean="0"/>
              <a:t>Inactivity can lead to several health issues</a:t>
            </a:r>
          </a:p>
          <a:p>
            <a:pPr lvl="1"/>
            <a:r>
              <a:rPr lang="en-US" sz="2400" dirty="0" smtClean="0"/>
              <a:t>High blood pressure</a:t>
            </a:r>
          </a:p>
          <a:p>
            <a:pPr lvl="1"/>
            <a:r>
              <a:rPr lang="en-US" sz="2400" dirty="0" smtClean="0"/>
              <a:t>Weight Gain/Obesity</a:t>
            </a:r>
          </a:p>
          <a:p>
            <a:pPr lvl="1"/>
            <a:r>
              <a:rPr lang="en-US" sz="2400" dirty="0" smtClean="0"/>
              <a:t>High Cholesterol </a:t>
            </a:r>
          </a:p>
          <a:p>
            <a:pPr lvl="1"/>
            <a:r>
              <a:rPr lang="en-US" sz="2400" dirty="0" smtClean="0"/>
              <a:t>Diabetes</a:t>
            </a:r>
          </a:p>
          <a:p>
            <a:pPr lvl="1"/>
            <a:r>
              <a:rPr lang="en-US" sz="2400" dirty="0" smtClean="0"/>
              <a:t>Muscle Loss</a:t>
            </a:r>
          </a:p>
          <a:p>
            <a:pPr lvl="1"/>
            <a:r>
              <a:rPr lang="en-US" sz="2400" dirty="0" smtClean="0"/>
              <a:t>Higher prevalence of depression</a:t>
            </a:r>
            <a:r>
              <a:rPr lang="en-US" sz="2400" dirty="0"/>
              <a:t> </a:t>
            </a:r>
            <a:r>
              <a:rPr lang="en-US" sz="2400" dirty="0" smtClean="0"/>
              <a:t>(</a:t>
            </a:r>
            <a:r>
              <a:rPr lang="en-US" sz="2400" dirty="0" err="1" smtClean="0"/>
              <a:t>Howley</a:t>
            </a:r>
            <a:r>
              <a:rPr lang="en-US" sz="2400" dirty="0" smtClean="0"/>
              <a:t> &amp; Franks, 2007)</a:t>
            </a:r>
          </a:p>
        </p:txBody>
      </p:sp>
      <p:pic>
        <p:nvPicPr>
          <p:cNvPr id="6" name="Content Placeholder 5"/>
          <p:cNvPicPr>
            <a:picLocks noGrp="1" noChangeAspect="1"/>
          </p:cNvPicPr>
          <p:nvPr>
            <p:ph sz="half" idx="2"/>
          </p:nvPr>
        </p:nvPicPr>
        <p:blipFill>
          <a:blip r:embed="rId2"/>
          <a:srcRect l="314" r="314"/>
          <a:stretch>
            <a:fillRect/>
          </a:stretch>
        </p:blipFill>
        <p:spPr>
          <a:xfrm>
            <a:off x="5023713" y="1760538"/>
            <a:ext cx="2966011" cy="3584973"/>
          </a:xfrm>
        </p:spPr>
      </p:pic>
    </p:spTree>
    <p:extLst>
      <p:ext uri="{BB962C8B-B14F-4D97-AF65-F5344CB8AC3E}">
        <p14:creationId xmlns:p14="http://schemas.microsoft.com/office/powerpoint/2010/main" val="161354699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Options for SCI</a:t>
            </a:r>
            <a:endParaRPr lang="en-US" dirty="0"/>
          </a:p>
        </p:txBody>
      </p:sp>
      <p:sp>
        <p:nvSpPr>
          <p:cNvPr id="3" name="Content Placeholder 2"/>
          <p:cNvSpPr>
            <a:spLocks noGrp="1"/>
          </p:cNvSpPr>
          <p:nvPr>
            <p:ph idx="1"/>
          </p:nvPr>
        </p:nvSpPr>
        <p:spPr/>
        <p:txBody>
          <a:bodyPr/>
          <a:lstStyle/>
          <a:p>
            <a:r>
              <a:rPr lang="en-US" sz="2400" dirty="0" smtClean="0"/>
              <a:t>Exercise Based Therapies</a:t>
            </a:r>
          </a:p>
          <a:p>
            <a:pPr lvl="1"/>
            <a:r>
              <a:rPr lang="en-US" sz="2400" dirty="0" smtClean="0"/>
              <a:t>Rehabilitation is essential in recovery, longevity and quality of life</a:t>
            </a:r>
          </a:p>
          <a:p>
            <a:pPr lvl="1"/>
            <a:r>
              <a:rPr lang="en-US" sz="2400" dirty="0" smtClean="0"/>
              <a:t>Exercise helps prevent secondary complications of physical inactivity (</a:t>
            </a:r>
            <a:r>
              <a:rPr lang="en-US" sz="2400" dirty="0" err="1" smtClean="0"/>
              <a:t>Howley</a:t>
            </a:r>
            <a:r>
              <a:rPr lang="en-US" sz="2400" dirty="0" smtClean="0"/>
              <a:t> &amp; Franks, 2007)</a:t>
            </a:r>
          </a:p>
          <a:p>
            <a:pPr lvl="1"/>
            <a:r>
              <a:rPr lang="en-US" sz="2400" dirty="0" smtClean="0"/>
              <a:t>The following is a link to different facilities throughout the </a:t>
            </a:r>
            <a:r>
              <a:rPr lang="en-US" sz="2400" dirty="0"/>
              <a:t>United States:  </a:t>
            </a:r>
            <a:r>
              <a:rPr lang="en-US" sz="2400" dirty="0">
                <a:hlinkClick r:id="rId2"/>
              </a:rPr>
              <a:t>http://www.sci-info-pages.com/</a:t>
            </a:r>
            <a:r>
              <a:rPr lang="en-US" sz="2400" dirty="0" smtClean="0">
                <a:hlinkClick r:id="rId2"/>
              </a:rPr>
              <a:t>rehabs.html</a:t>
            </a:r>
            <a:endParaRPr lang="en-US" sz="2400" dirty="0" smtClean="0"/>
          </a:p>
          <a:p>
            <a:pPr lvl="1"/>
            <a:r>
              <a:rPr lang="en-US" sz="2400" dirty="0" smtClean="0"/>
              <a:t>Another notable facility not listed is Project Walk: </a:t>
            </a:r>
            <a:r>
              <a:rPr lang="en-US" sz="2400" dirty="0" smtClean="0">
                <a:hlinkClick r:id="rId3"/>
              </a:rPr>
              <a:t>www.projectwalk.com</a:t>
            </a:r>
            <a:endParaRPr lang="en-US" sz="2400" dirty="0" smtClean="0"/>
          </a:p>
          <a:p>
            <a:pPr marL="0" indent="0">
              <a:buNone/>
            </a:pPr>
            <a:endParaRPr lang="en-US" dirty="0" smtClean="0"/>
          </a:p>
        </p:txBody>
      </p:sp>
    </p:spTree>
    <p:extLst>
      <p:ext uri="{BB962C8B-B14F-4D97-AF65-F5344CB8AC3E}">
        <p14:creationId xmlns:p14="http://schemas.microsoft.com/office/powerpoint/2010/main" val="87744599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Options for SCI</a:t>
            </a:r>
            <a:endParaRPr lang="en-US" dirty="0"/>
          </a:p>
        </p:txBody>
      </p:sp>
      <p:sp>
        <p:nvSpPr>
          <p:cNvPr id="3" name="Content Placeholder 2"/>
          <p:cNvSpPr>
            <a:spLocks noGrp="1"/>
          </p:cNvSpPr>
          <p:nvPr>
            <p:ph idx="1"/>
          </p:nvPr>
        </p:nvSpPr>
        <p:spPr>
          <a:xfrm>
            <a:off x="336159" y="1307174"/>
            <a:ext cx="3800394" cy="4948591"/>
          </a:xfrm>
        </p:spPr>
        <p:txBody>
          <a:bodyPr>
            <a:normAutofit/>
          </a:bodyPr>
          <a:lstStyle/>
          <a:p>
            <a:r>
              <a:rPr lang="en-US" dirty="0" smtClean="0"/>
              <a:t>Stem Cells</a:t>
            </a:r>
          </a:p>
          <a:p>
            <a:pPr lvl="1"/>
            <a:r>
              <a:rPr lang="en-US" dirty="0" smtClean="0"/>
              <a:t>Early stage cells with the ability to change into any other types of specialized body cells</a:t>
            </a:r>
          </a:p>
          <a:p>
            <a:pPr lvl="1"/>
            <a:r>
              <a:rPr lang="en-US" dirty="0" smtClean="0"/>
              <a:t>Different bodies of evidence suggest promising benefits in regards to spinal cord injury recovery and stem cell use</a:t>
            </a:r>
          </a:p>
          <a:p>
            <a:pPr lvl="1"/>
            <a:r>
              <a:rPr lang="en-US" dirty="0" smtClean="0"/>
              <a:t>Political processes have immensely slowed the research progress utilizing stem cells (Reeves Foundation, 2015)</a:t>
            </a:r>
          </a:p>
          <a:p>
            <a:pPr marL="349250" lvl="1" indent="0">
              <a:buNone/>
            </a:pPr>
            <a:endParaRPr lang="en-US" dirty="0"/>
          </a:p>
        </p:txBody>
      </p:sp>
      <p:pic>
        <p:nvPicPr>
          <p:cNvPr id="4" name="Picture 3"/>
          <p:cNvPicPr>
            <a:picLocks noChangeAspect="1"/>
          </p:cNvPicPr>
          <p:nvPr/>
        </p:nvPicPr>
        <p:blipFill>
          <a:blip r:embed="rId2"/>
          <a:stretch>
            <a:fillRect/>
          </a:stretch>
        </p:blipFill>
        <p:spPr>
          <a:xfrm>
            <a:off x="4136552" y="1550894"/>
            <a:ext cx="4731025" cy="2729437"/>
          </a:xfrm>
          <a:prstGeom prst="rect">
            <a:avLst/>
          </a:prstGeom>
        </p:spPr>
      </p:pic>
      <p:sp>
        <p:nvSpPr>
          <p:cNvPr id="5" name="TextBox 4"/>
          <p:cNvSpPr txBox="1"/>
          <p:nvPr/>
        </p:nvSpPr>
        <p:spPr>
          <a:xfrm>
            <a:off x="4136553" y="4799199"/>
            <a:ext cx="4731024" cy="1200329"/>
          </a:xfrm>
          <a:prstGeom prst="rect">
            <a:avLst/>
          </a:prstGeom>
          <a:noFill/>
        </p:spPr>
        <p:txBody>
          <a:bodyPr wrap="square" rtlCol="0">
            <a:spAutoFit/>
          </a:bodyPr>
          <a:lstStyle/>
          <a:p>
            <a:pPr lvl="1"/>
            <a:r>
              <a:rPr lang="en-US" dirty="0" smtClean="0"/>
              <a:t>For more information visit: </a:t>
            </a:r>
            <a:r>
              <a:rPr lang="en-US" dirty="0" smtClean="0">
                <a:hlinkClick r:id="rId3"/>
              </a:rPr>
              <a:t>http://www.christopherreeve.org/site/c.ddJFKRNoFiG/b.4435071/k.7013/Stem_Cell_Research_Center.htm</a:t>
            </a:r>
            <a:endParaRPr lang="en-US" dirty="0" smtClean="0"/>
          </a:p>
        </p:txBody>
      </p:sp>
    </p:spTree>
    <p:extLst>
      <p:ext uri="{BB962C8B-B14F-4D97-AF65-F5344CB8AC3E}">
        <p14:creationId xmlns:p14="http://schemas.microsoft.com/office/powerpoint/2010/main" val="103500985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Resources for SCI affected patients and families</a:t>
            </a:r>
            <a:endParaRPr lang="en-US" dirty="0"/>
          </a:p>
        </p:txBody>
      </p:sp>
      <p:sp>
        <p:nvSpPr>
          <p:cNvPr id="3" name="Content Placeholder 2"/>
          <p:cNvSpPr>
            <a:spLocks noGrp="1"/>
          </p:cNvSpPr>
          <p:nvPr>
            <p:ph idx="1"/>
          </p:nvPr>
        </p:nvSpPr>
        <p:spPr/>
        <p:txBody>
          <a:bodyPr>
            <a:normAutofit/>
          </a:bodyPr>
          <a:lstStyle/>
          <a:p>
            <a:r>
              <a:rPr lang="en-US" sz="2800" dirty="0" smtClean="0"/>
              <a:t>Information about spinal cord injuries</a:t>
            </a:r>
          </a:p>
          <a:p>
            <a:pPr lvl="1"/>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hlinkClick r:id="rId2"/>
              </a:rPr>
              <a:t>www.beperfectfoundation.com</a:t>
            </a:r>
            <a:endPar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a:p>
            <a:pPr lvl="1"/>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hlinkClick r:id="rId3"/>
              </a:rPr>
              <a:t>www.spinalcord.org</a:t>
            </a:r>
            <a:endPar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a:p>
            <a:pPr lvl="1"/>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hlinkClick r:id="rId4"/>
              </a:rPr>
              <a:t>www.paralysis.org</a:t>
            </a:r>
            <a:endPar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a:p>
            <a:pPr lvl="1"/>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hlinkClick r:id="rId5"/>
              </a:rPr>
              <a:t>www.wpinalcord.uab.edu</a:t>
            </a:r>
            <a:endPar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a:p>
            <a:pPr lvl="1"/>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hlinkClick r:id="rId6"/>
              </a:rPr>
              <a:t>www.sci.rutgers.edu</a:t>
            </a:r>
            <a:endPar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a:p>
            <a:pPr lvl="1"/>
            <a:r>
              <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hlinkClick r:id="rId7"/>
              </a:rPr>
              <a:t>www.projectwalk.com</a:t>
            </a:r>
            <a:endParaRPr lang="en-US" sz="2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extLst>
      <p:ext uri="{BB962C8B-B14F-4D97-AF65-F5344CB8AC3E}">
        <p14:creationId xmlns:p14="http://schemas.microsoft.com/office/powerpoint/2010/main" val="336809952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685800" y="1232478"/>
            <a:ext cx="7770813" cy="5471461"/>
          </a:xfrm>
        </p:spPr>
        <p:txBody>
          <a:bodyPr/>
          <a:lstStyle/>
          <a:p>
            <a:r>
              <a:rPr lang="en-US" dirty="0" smtClean="0"/>
              <a:t>Harness, E., &amp; Feather, J. (2012). Spinal Cord Injury 101. In </a:t>
            </a:r>
            <a:r>
              <a:rPr lang="en-US" i="1" dirty="0" smtClean="0"/>
              <a:t>Project Walk Theory and Methodology. </a:t>
            </a:r>
            <a:r>
              <a:rPr lang="en-US" dirty="0" smtClean="0"/>
              <a:t>Carlsbad, CA: SCI Business Solutions.</a:t>
            </a:r>
          </a:p>
          <a:p>
            <a:r>
              <a:rPr lang="en-US" dirty="0" err="1" smtClean="0"/>
              <a:t>Hargrave</a:t>
            </a:r>
            <a:r>
              <a:rPr lang="en-US" dirty="0" smtClean="0"/>
              <a:t>, H. (2014). Spinal Injury 101. Retrieved May 25, </a:t>
            </a:r>
            <a:r>
              <a:rPr lang="en-US" dirty="0"/>
              <a:t>2015 from </a:t>
            </a:r>
            <a:r>
              <a:rPr lang="en-US" dirty="0" smtClean="0"/>
              <a:t>: </a:t>
            </a:r>
            <a:r>
              <a:rPr lang="en-US" dirty="0" smtClean="0">
                <a:hlinkClick r:id="rId2"/>
              </a:rPr>
              <a:t>http</a:t>
            </a:r>
            <a:r>
              <a:rPr lang="en-US" dirty="0">
                <a:hlinkClick r:id="rId2"/>
              </a:rPr>
              <a:t>://www.beperfectfoundation.com/index.php/spinal-injury-</a:t>
            </a:r>
            <a:r>
              <a:rPr lang="en-US" dirty="0" smtClean="0">
                <a:hlinkClick r:id="rId2"/>
              </a:rPr>
              <a:t>101</a:t>
            </a:r>
            <a:endParaRPr lang="en-US" dirty="0" smtClean="0"/>
          </a:p>
          <a:p>
            <a:r>
              <a:rPr lang="en-US" dirty="0" smtClean="0"/>
              <a:t>Stem Cell Primer. (2015). Retrieved May 24, 2015, from </a:t>
            </a:r>
            <a:r>
              <a:rPr lang="en-US" dirty="0" smtClean="0">
                <a:hlinkClick r:id="rId3"/>
              </a:rPr>
              <a:t>http://www.christopherreeve.org/site/c.ddJFKRNoFiG/b.4435093/k.A8D3/Stem_cell_primer.htm</a:t>
            </a:r>
            <a:r>
              <a:rPr lang="en-US" dirty="0" smtClean="0"/>
              <a:t> </a:t>
            </a:r>
          </a:p>
          <a:p>
            <a:r>
              <a:rPr lang="en-US" dirty="0" err="1"/>
              <a:t>Howley</a:t>
            </a:r>
            <a:r>
              <a:rPr lang="en-US" dirty="0"/>
              <a:t>, E., &amp; Franks, B. (2007). Fitness Professional's Handbook (5th ed., pp. 3</a:t>
            </a:r>
            <a:r>
              <a:rPr lang="en-US" dirty="0" smtClean="0"/>
              <a:t>-13,297</a:t>
            </a:r>
            <a:r>
              <a:rPr lang="en-US" dirty="0"/>
              <a:t>-318). Champaign, Illinois: Human </a:t>
            </a:r>
            <a:r>
              <a:rPr lang="en-US" dirty="0" smtClean="0"/>
              <a:t>Kinetics.</a:t>
            </a:r>
          </a:p>
          <a:p>
            <a:endParaRPr lang="en-US" dirty="0" smtClean="0"/>
          </a:p>
        </p:txBody>
      </p:sp>
    </p:spTree>
    <p:extLst>
      <p:ext uri="{BB962C8B-B14F-4D97-AF65-F5344CB8AC3E}">
        <p14:creationId xmlns:p14="http://schemas.microsoft.com/office/powerpoint/2010/main" val="249779291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tory">
  <a:themeElements>
    <a:clrScheme name="Story">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Story.thmx</Template>
  <TotalTime>9924</TotalTime>
  <Words>1044</Words>
  <Application>Microsoft Macintosh PowerPoint</Application>
  <PresentationFormat>On-screen Show (4:3)</PresentationFormat>
  <Paragraphs>82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Story</vt:lpstr>
      <vt:lpstr>Spinal Cord Injury Awareness and Education</vt:lpstr>
      <vt:lpstr>Who is affected by Spinal Cord Injuries (SCI)?</vt:lpstr>
      <vt:lpstr>What is a Spinal Cord Injury? </vt:lpstr>
      <vt:lpstr>Quadraplegia and Paraplegia</vt:lpstr>
      <vt:lpstr>Spinal Cord Injury and the Nervous System</vt:lpstr>
      <vt:lpstr>How are individuals affected by Spinal Cord Injury?</vt:lpstr>
      <vt:lpstr>Paralysis</vt:lpstr>
      <vt:lpstr>Bowel and Bladder Changes</vt:lpstr>
      <vt:lpstr>Bowel and Bladder Changes</vt:lpstr>
      <vt:lpstr>Blood Circulation Changes</vt:lpstr>
      <vt:lpstr>Skeletal Changes</vt:lpstr>
      <vt:lpstr>Skin Breakdown</vt:lpstr>
      <vt:lpstr>Secondary Complications</vt:lpstr>
      <vt:lpstr>Treatment Options for SCI</vt:lpstr>
      <vt:lpstr>Treatment Options for SCI</vt:lpstr>
      <vt:lpstr>Resources for SCI affected patients and families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Spinal Cord Injury Awareness and Education</dc:title>
  <dc:creator>Shawn Gutierrez</dc:creator>
  <cp:lastModifiedBy>Shawn Gutierrez</cp:lastModifiedBy>
  <cp:revision>29</cp:revision>
  <dcterms:created xsi:type="dcterms:W3CDTF">2015-05-27T04:22:07Z</dcterms:created>
  <dcterms:modified xsi:type="dcterms:W3CDTF">2015-06-14T04:24:48Z</dcterms:modified>
</cp:coreProperties>
</file>